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sldIdLst>
    <p:sldId id="256" r:id="rId2"/>
    <p:sldId id="257" r:id="rId3"/>
    <p:sldId id="259" r:id="rId4"/>
    <p:sldId id="260" r:id="rId5"/>
    <p:sldId id="258" r:id="rId6"/>
    <p:sldId id="261" r:id="rId7"/>
    <p:sldId id="262" r:id="rId8"/>
    <p:sldId id="263" r:id="rId9"/>
    <p:sldId id="265" r:id="rId10"/>
    <p:sldId id="26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94" autoAdjust="0"/>
    <p:restoredTop sz="94660"/>
  </p:normalViewPr>
  <p:slideViewPr>
    <p:cSldViewPr snapToGrid="0">
      <p:cViewPr varScale="1">
        <p:scale>
          <a:sx n="69" d="100"/>
          <a:sy n="69" d="100"/>
        </p:scale>
        <p:origin x="56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117532DA-0115-4EC5-84CE-D4C7CD08972D}" type="datetimeFigureOut">
              <a:rPr lang="en-IN" smtClean="0"/>
              <a:t>11-11-2018</a:t>
            </a:fld>
            <a:endParaRPr lang="en-IN"/>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IN"/>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4B01C4-5ECE-4679-BD8D-37E202928345}" type="slidenum">
              <a:rPr lang="en-IN" smtClean="0"/>
              <a:t>‹#›</a:t>
            </a:fld>
            <a:endParaRPr lang="en-IN"/>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56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7532DA-0115-4EC5-84CE-D4C7CD08972D}" type="datetimeFigureOut">
              <a:rPr lang="en-IN" smtClean="0"/>
              <a:t>11-11-2018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1492623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7532DA-0115-4EC5-84CE-D4C7CD08972D}" type="datetimeFigureOut">
              <a:rPr lang="en-IN" smtClean="0"/>
              <a:t>11-11-2018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323436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17532DA-0115-4EC5-84CE-D4C7CD08972D}" type="datetimeFigureOut">
              <a:rPr lang="en-IN" smtClean="0"/>
              <a:t>11-11-2018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556389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7532DA-0115-4EC5-84CE-D4C7CD08972D}" type="datetimeFigureOut">
              <a:rPr lang="en-IN" smtClean="0"/>
              <a:t>11-11-2018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04B01C4-5ECE-4679-BD8D-37E202928345}" type="slidenum">
              <a:rPr lang="en-IN" smtClean="0"/>
              <a:t>‹#›</a:t>
            </a:fld>
            <a:endParaRPr lang="en-IN"/>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990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7532DA-0115-4EC5-84CE-D4C7CD08972D}" type="datetimeFigureOut">
              <a:rPr lang="en-IN" smtClean="0"/>
              <a:t>11-11-2018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403890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7532DA-0115-4EC5-84CE-D4C7CD08972D}" type="datetimeFigureOut">
              <a:rPr lang="en-IN" smtClean="0"/>
              <a:t>11-11-2018</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132576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17532DA-0115-4EC5-84CE-D4C7CD08972D}" type="datetimeFigureOut">
              <a:rPr lang="en-IN" smtClean="0"/>
              <a:t>11-11-2018</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339274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7532DA-0115-4EC5-84CE-D4C7CD08972D}" type="datetimeFigureOut">
              <a:rPr lang="en-IN" smtClean="0"/>
              <a:t>11-11-2018</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1282164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17532DA-0115-4EC5-84CE-D4C7CD08972D}" type="datetimeFigureOut">
              <a:rPr lang="en-IN" smtClean="0"/>
              <a:t>11-11-2018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1050266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17532DA-0115-4EC5-84CE-D4C7CD08972D}" type="datetimeFigureOut">
              <a:rPr lang="en-IN" smtClean="0"/>
              <a:t>11-11-2018</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04B01C4-5ECE-4679-BD8D-37E202928345}" type="slidenum">
              <a:rPr lang="en-IN" smtClean="0"/>
              <a:t>‹#›</a:t>
            </a:fld>
            <a:endParaRPr lang="en-IN"/>
          </a:p>
        </p:txBody>
      </p:sp>
    </p:spTree>
    <p:extLst>
      <p:ext uri="{BB962C8B-B14F-4D97-AF65-F5344CB8AC3E}">
        <p14:creationId xmlns:p14="http://schemas.microsoft.com/office/powerpoint/2010/main" val="1936389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117532DA-0115-4EC5-84CE-D4C7CD08972D}" type="datetimeFigureOut">
              <a:rPr lang="en-IN" smtClean="0"/>
              <a:t>11-11-2018</a:t>
            </a:fld>
            <a:endParaRPr lang="en-IN"/>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IN"/>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F04B01C4-5ECE-4679-BD8D-37E202928345}" type="slidenum">
              <a:rPr lang="en-IN" smtClean="0"/>
              <a:t>‹#›</a:t>
            </a:fld>
            <a:endParaRPr lang="en-IN"/>
          </a:p>
        </p:txBody>
      </p:sp>
    </p:spTree>
    <p:extLst>
      <p:ext uri="{BB962C8B-B14F-4D97-AF65-F5344CB8AC3E}">
        <p14:creationId xmlns:p14="http://schemas.microsoft.com/office/powerpoint/2010/main" val="93908386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hi-IN" sz="9600" dirty="0"/>
              <a:t>पेड़</a:t>
            </a:r>
            <a:endParaRPr lang="en-IN" sz="9600" dirty="0"/>
          </a:p>
        </p:txBody>
      </p:sp>
      <p:sp>
        <p:nvSpPr>
          <p:cNvPr id="3" name="Subtitle 2"/>
          <p:cNvSpPr>
            <a:spLocks noGrp="1"/>
          </p:cNvSpPr>
          <p:nvPr>
            <p:ph type="subTitle" idx="1"/>
          </p:nvPr>
        </p:nvSpPr>
        <p:spPr>
          <a:xfrm>
            <a:off x="1709530" y="4197881"/>
            <a:ext cx="8767860" cy="1388165"/>
          </a:xfrm>
        </p:spPr>
        <p:txBody>
          <a:bodyPr/>
          <a:lstStyle/>
          <a:p>
            <a:r>
              <a:rPr lang="en-IN" sz="3200" dirty="0">
                <a:solidFill>
                  <a:schemeClr val="tx2">
                    <a:lumMod val="50000"/>
                  </a:schemeClr>
                </a:solidFill>
              </a:rPr>
              <a:t>Presented by:- </a:t>
            </a:r>
            <a:r>
              <a:rPr lang="en-IN" sz="3200" dirty="0" err="1">
                <a:solidFill>
                  <a:schemeClr val="tx2">
                    <a:lumMod val="50000"/>
                  </a:schemeClr>
                </a:solidFill>
              </a:rPr>
              <a:t>Reshma</a:t>
            </a:r>
            <a:r>
              <a:rPr lang="en-IN" sz="3200" dirty="0">
                <a:solidFill>
                  <a:schemeClr val="tx2">
                    <a:lumMod val="50000"/>
                  </a:schemeClr>
                </a:solidFill>
              </a:rPr>
              <a:t> Khan </a:t>
            </a:r>
          </a:p>
          <a:p>
            <a:r>
              <a:rPr lang="en-IN" dirty="0">
                <a:solidFill>
                  <a:schemeClr val="tx2">
                    <a:lumMod val="50000"/>
                  </a:schemeClr>
                </a:solidFill>
              </a:rPr>
              <a:t>(</a:t>
            </a:r>
            <a:r>
              <a:rPr lang="en-IN" dirty="0" err="1">
                <a:solidFill>
                  <a:schemeClr val="tx2">
                    <a:lumMod val="50000"/>
                  </a:schemeClr>
                </a:solidFill>
              </a:rPr>
              <a:t>Asst.Professor</a:t>
            </a:r>
            <a:r>
              <a:rPr lang="en-IN" dirty="0">
                <a:solidFill>
                  <a:schemeClr val="tx2">
                    <a:lumMod val="50000"/>
                  </a:schemeClr>
                </a:solidFill>
              </a:rPr>
              <a:t>, YEWS National senior College.)</a:t>
            </a:r>
          </a:p>
          <a:p>
            <a:endParaRPr lang="en-IN" dirty="0"/>
          </a:p>
        </p:txBody>
      </p:sp>
    </p:spTree>
    <p:extLst>
      <p:ext uri="{BB962C8B-B14F-4D97-AF65-F5344CB8AC3E}">
        <p14:creationId xmlns:p14="http://schemas.microsoft.com/office/powerpoint/2010/main" val="8596154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hi-IN" sz="9600" dirty="0"/>
              <a:t>धन्यवाद</a:t>
            </a:r>
            <a:endParaRPr lang="en-IN" dirty="0"/>
          </a:p>
        </p:txBody>
      </p:sp>
    </p:spTree>
    <p:extLst>
      <p:ext uri="{BB962C8B-B14F-4D97-AF65-F5344CB8AC3E}">
        <p14:creationId xmlns:p14="http://schemas.microsoft.com/office/powerpoint/2010/main" val="15784338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831" y="358726"/>
            <a:ext cx="3931920" cy="1737360"/>
          </a:xfrm>
        </p:spPr>
        <p:txBody>
          <a:bodyPr/>
          <a:lstStyle/>
          <a:p>
            <a:pPr algn="ctr"/>
            <a:r>
              <a:rPr lang="en-US" sz="4400" b="1" dirty="0" err="1"/>
              <a:t>चंद्रकांत</a:t>
            </a:r>
            <a:r>
              <a:rPr lang="en-US" sz="4400" b="1" dirty="0"/>
              <a:t> </a:t>
            </a:r>
            <a:r>
              <a:rPr lang="en-US" sz="4400" b="1" dirty="0" err="1"/>
              <a:t>देवताले</a:t>
            </a:r>
            <a:r>
              <a:rPr lang="en-US" sz="4400" b="1" dirty="0"/>
              <a:t> </a:t>
            </a:r>
            <a:endParaRPr lang="en-IN" sz="4400" b="1" dirty="0"/>
          </a:p>
        </p:txBody>
      </p:sp>
      <p:sp>
        <p:nvSpPr>
          <p:cNvPr id="4" name="Text Placeholder 3"/>
          <p:cNvSpPr>
            <a:spLocks noGrp="1"/>
          </p:cNvSpPr>
          <p:nvPr>
            <p:ph type="body" sz="half" idx="2"/>
          </p:nvPr>
        </p:nvSpPr>
        <p:spPr>
          <a:xfrm>
            <a:off x="433754" y="2242625"/>
            <a:ext cx="6893169" cy="2880360"/>
          </a:xfrm>
        </p:spPr>
        <p:txBody>
          <a:bodyPr/>
          <a:lstStyle/>
          <a:p>
            <a:r>
              <a:rPr lang="hi-IN" sz="2400" dirty="0">
                <a:solidFill>
                  <a:schemeClr val="tx1"/>
                </a:solidFill>
              </a:rPr>
              <a:t>कवि परिचय (जन्म 7 नवम्बर1936 ई</a:t>
            </a:r>
            <a:r>
              <a:rPr lang="en-IN" sz="2400" dirty="0">
                <a:solidFill>
                  <a:schemeClr val="tx1"/>
                </a:solidFill>
              </a:rPr>
              <a:t>o)-</a:t>
            </a:r>
            <a:r>
              <a:rPr lang="hi-IN" sz="2400" dirty="0">
                <a:solidFill>
                  <a:schemeClr val="tx1"/>
                </a:solidFill>
              </a:rPr>
              <a:t>चंद्रकांत देवताले आधुनिक</a:t>
            </a:r>
            <a:r>
              <a:rPr lang="hi-IN" sz="2400" dirty="0" smtClean="0">
                <a:solidFill>
                  <a:schemeClr val="tx1"/>
                </a:solidFill>
              </a:rPr>
              <a:t>।</a:t>
            </a:r>
            <a:r>
              <a:rPr lang="en-IN" sz="2400" dirty="0" smtClean="0">
                <a:solidFill>
                  <a:schemeClr val="tx1"/>
                </a:solidFill>
              </a:rPr>
              <a:t> </a:t>
            </a:r>
            <a:r>
              <a:rPr lang="hi-IN" sz="2400" dirty="0" smtClean="0">
                <a:solidFill>
                  <a:schemeClr val="tx1"/>
                </a:solidFill>
              </a:rPr>
              <a:t>युग </a:t>
            </a:r>
            <a:r>
              <a:rPr lang="hi-IN" sz="2400" dirty="0">
                <a:solidFill>
                  <a:schemeClr val="tx1"/>
                </a:solidFill>
              </a:rPr>
              <a:t>में कविता के प्रमुख हस्ताक्षर है। कविता करना वे अपना धर्म मानते हैं। </a:t>
            </a:r>
            <a:r>
              <a:rPr lang="hi-IN" sz="2400" dirty="0" smtClean="0">
                <a:solidFill>
                  <a:schemeClr val="tx1"/>
                </a:solidFill>
              </a:rPr>
              <a:t>वस्तुतः</a:t>
            </a:r>
            <a:r>
              <a:rPr lang="en-IN" sz="2400" dirty="0" smtClean="0">
                <a:solidFill>
                  <a:schemeClr val="tx1"/>
                </a:solidFill>
              </a:rPr>
              <a:t> </a:t>
            </a:r>
            <a:r>
              <a:rPr lang="hi-IN" sz="2400" dirty="0" smtClean="0">
                <a:solidFill>
                  <a:schemeClr val="tx1"/>
                </a:solidFill>
              </a:rPr>
              <a:t>उनकी </a:t>
            </a:r>
            <a:r>
              <a:rPr lang="hi-IN" sz="2400" dirty="0">
                <a:solidFill>
                  <a:schemeClr val="tx1"/>
                </a:solidFill>
              </a:rPr>
              <a:t>कविता मनुष्यता से जुड़ी हुई है इसलिए वे मनुष्य होने और कवि होने </a:t>
            </a:r>
            <a:r>
              <a:rPr lang="hi-IN" sz="2400" dirty="0" smtClean="0">
                <a:solidFill>
                  <a:schemeClr val="tx1"/>
                </a:solidFill>
              </a:rPr>
              <a:t>के</a:t>
            </a:r>
            <a:r>
              <a:rPr lang="en-IN" sz="2400" dirty="0" smtClean="0">
                <a:solidFill>
                  <a:schemeClr val="tx1"/>
                </a:solidFill>
              </a:rPr>
              <a:t> </a:t>
            </a:r>
            <a:r>
              <a:rPr lang="hi-IN" sz="2400" dirty="0" smtClean="0">
                <a:solidFill>
                  <a:schemeClr val="tx1"/>
                </a:solidFill>
              </a:rPr>
              <a:t>बीच </a:t>
            </a:r>
            <a:r>
              <a:rPr lang="hi-IN" sz="2400" dirty="0">
                <a:solidFill>
                  <a:schemeClr val="tx1"/>
                </a:solidFill>
              </a:rPr>
              <a:t>कोई फर्क नहीं मानता।</a:t>
            </a:r>
          </a:p>
          <a:p>
            <a:endParaRPr lang="en-IN" dirty="0"/>
          </a:p>
        </p:txBody>
      </p:sp>
      <p:pic>
        <p:nvPicPr>
          <p:cNvPr id="6"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4154" y="1097280"/>
            <a:ext cx="3692768" cy="4617720"/>
          </a:xfrm>
          <a:prstGeom prst="rect">
            <a:avLst/>
          </a:prstGeom>
        </p:spPr>
      </p:pic>
    </p:spTree>
    <p:extLst>
      <p:ext uri="{BB962C8B-B14F-4D97-AF65-F5344CB8AC3E}">
        <p14:creationId xmlns:p14="http://schemas.microsoft.com/office/powerpoint/2010/main" val="59300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
                                            <p:txEl>
                                              <p:pRg st="0" end="0"/>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99292"/>
            <a:ext cx="9875520" cy="1356360"/>
          </a:xfrm>
        </p:spPr>
        <p:txBody>
          <a:bodyPr/>
          <a:lstStyle/>
          <a:p>
            <a:pPr algn="ctr"/>
            <a:r>
              <a:rPr lang="hi-IN" b="1" dirty="0" smtClean="0"/>
              <a:t>पेड़</a:t>
            </a:r>
            <a:r>
              <a:rPr lang="en-IN" b="1" dirty="0" smtClean="0"/>
              <a:t> :-</a:t>
            </a:r>
            <a:endParaRPr lang="en-IN" b="1" dirty="0"/>
          </a:p>
        </p:txBody>
      </p:sp>
      <p:sp>
        <p:nvSpPr>
          <p:cNvPr id="3" name="Content Placeholder 2"/>
          <p:cNvSpPr>
            <a:spLocks noGrp="1"/>
          </p:cNvSpPr>
          <p:nvPr>
            <p:ph idx="1"/>
          </p:nvPr>
        </p:nvSpPr>
        <p:spPr>
          <a:xfrm>
            <a:off x="1143000" y="1242645"/>
            <a:ext cx="10216662" cy="5322277"/>
          </a:xfrm>
        </p:spPr>
        <p:txBody>
          <a:bodyPr>
            <a:normAutofit/>
          </a:bodyPr>
          <a:lstStyle/>
          <a:p>
            <a:pPr marL="45720" indent="0" algn="ctr">
              <a:buNone/>
            </a:pPr>
            <a:r>
              <a:rPr lang="hi-IN" dirty="0">
                <a:solidFill>
                  <a:schemeClr val="tx1"/>
                </a:solidFill>
              </a:rPr>
              <a:t>सड़कों के हाशिए</a:t>
            </a:r>
          </a:p>
          <a:p>
            <a:pPr marL="45720" indent="0" algn="ctr">
              <a:buNone/>
            </a:pPr>
            <a:r>
              <a:rPr lang="hi-IN" dirty="0">
                <a:solidFill>
                  <a:schemeClr val="tx1"/>
                </a:solidFill>
              </a:rPr>
              <a:t>या मकान के अहातों में खड़े पेड़</a:t>
            </a:r>
          </a:p>
          <a:p>
            <a:pPr marL="45720" indent="0" algn="ctr">
              <a:buNone/>
            </a:pPr>
            <a:r>
              <a:rPr lang="hi-IN" dirty="0">
                <a:solidFill>
                  <a:schemeClr val="tx1"/>
                </a:solidFill>
              </a:rPr>
              <a:t>अक्सर बेहद शालीन-आज्ञाकारी</a:t>
            </a:r>
          </a:p>
          <a:p>
            <a:pPr marL="45720" indent="0" algn="ctr">
              <a:buNone/>
            </a:pPr>
            <a:r>
              <a:rPr lang="hi-IN" dirty="0">
                <a:solidFill>
                  <a:schemeClr val="tx1"/>
                </a:solidFill>
              </a:rPr>
              <a:t>और कभीकभी बेहद पालतू नज़र आते </a:t>
            </a:r>
            <a:r>
              <a:rPr lang="hi-IN" dirty="0" smtClean="0">
                <a:solidFill>
                  <a:schemeClr val="tx1"/>
                </a:solidFill>
              </a:rPr>
              <a:t>हैं</a:t>
            </a:r>
            <a:endParaRPr lang="en-IN" dirty="0" smtClean="0">
              <a:solidFill>
                <a:schemeClr val="tx1"/>
              </a:solidFill>
            </a:endParaRPr>
          </a:p>
          <a:p>
            <a:pPr marL="45720" indent="0" algn="ctr">
              <a:buNone/>
            </a:pPr>
            <a:endParaRPr lang="hi-IN" dirty="0" smtClean="0"/>
          </a:p>
          <a:p>
            <a:pPr marL="45720" indent="0">
              <a:buNone/>
            </a:pPr>
            <a:endParaRPr lang="en-IN" dirty="0"/>
          </a:p>
        </p:txBody>
      </p:sp>
      <p:pic>
        <p:nvPicPr>
          <p:cNvPr id="4"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562" y="3165230"/>
            <a:ext cx="5861538" cy="3399692"/>
          </a:xfrm>
          <a:prstGeom prst="rect">
            <a:avLst/>
          </a:prstGeom>
          <a:ln>
            <a:noFill/>
          </a:ln>
          <a:effectLst>
            <a:softEdge rad="112500"/>
          </a:effectLst>
        </p:spPr>
      </p:pic>
    </p:spTree>
    <p:extLst>
      <p:ext uri="{BB962C8B-B14F-4D97-AF65-F5344CB8AC3E}">
        <p14:creationId xmlns:p14="http://schemas.microsoft.com/office/powerpoint/2010/main" val="355953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143001" y="429963"/>
            <a:ext cx="8915400" cy="5666037"/>
          </a:xfrm>
        </p:spPr>
        <p:txBody>
          <a:bodyPr/>
          <a:lstStyle/>
          <a:p>
            <a:pPr marL="45720" indent="0" algn="ctr">
              <a:buNone/>
            </a:pPr>
            <a:r>
              <a:rPr lang="hi-IN" dirty="0">
                <a:solidFill>
                  <a:schemeClr val="tx1"/>
                </a:solidFill>
              </a:rPr>
              <a:t>मनुष्य का स्पर्श</a:t>
            </a:r>
          </a:p>
          <a:p>
            <a:pPr marL="45720" indent="0" algn="ctr">
              <a:buNone/>
            </a:pPr>
            <a:r>
              <a:rPr lang="hi-IN" dirty="0">
                <a:solidFill>
                  <a:schemeClr val="tx1"/>
                </a:solidFill>
              </a:rPr>
              <a:t>उन्हें पेड़ होने की गरिमा से</a:t>
            </a:r>
          </a:p>
          <a:p>
            <a:pPr marL="45720" indent="0" algn="ctr">
              <a:buNone/>
            </a:pPr>
            <a:r>
              <a:rPr lang="hi-IN" dirty="0">
                <a:solidFill>
                  <a:schemeClr val="tx1"/>
                </a:solidFill>
              </a:rPr>
              <a:t>थोड़ा दूर खिसका देता है ।</a:t>
            </a:r>
          </a:p>
          <a:p>
            <a:pPr marL="45720" indent="0" algn="ctr">
              <a:buNone/>
            </a:pPr>
            <a:r>
              <a:rPr lang="hi-IN" dirty="0">
                <a:solidFill>
                  <a:schemeClr val="tx1"/>
                </a:solidFill>
              </a:rPr>
              <a:t>जबकि दरख्त आदमियों के बीच होकर</a:t>
            </a:r>
          </a:p>
          <a:p>
            <a:pPr marL="45720" indent="0" algn="ctr">
              <a:buNone/>
            </a:pPr>
            <a:r>
              <a:rPr lang="hi-IN" dirty="0">
                <a:solidFill>
                  <a:schemeClr val="tx1"/>
                </a:solidFill>
              </a:rPr>
              <a:t>उन्हें थोड़ा आदमीपन के नज़दीक</a:t>
            </a:r>
          </a:p>
          <a:p>
            <a:pPr marL="45720" indent="0" algn="ctr">
              <a:buNone/>
            </a:pPr>
            <a:r>
              <a:rPr lang="hi-IN" dirty="0">
                <a:solidFill>
                  <a:schemeClr val="tx1"/>
                </a:solidFill>
              </a:rPr>
              <a:t>लाने की कोशिश करते हैं</a:t>
            </a:r>
            <a:r>
              <a:rPr lang="hi-IN" dirty="0" smtClean="0">
                <a:solidFill>
                  <a:schemeClr val="tx1"/>
                </a:solidFill>
              </a:rPr>
              <a:t>।</a:t>
            </a:r>
            <a:endParaRPr lang="en-IN" dirty="0" smtClean="0">
              <a:solidFill>
                <a:schemeClr val="tx1"/>
              </a:solidFill>
            </a:endParaRPr>
          </a:p>
          <a:p>
            <a:pPr marL="45720" indent="0" algn="ctr">
              <a:buNone/>
            </a:pPr>
            <a:endParaRPr lang="hi-IN" dirty="0">
              <a:solidFill>
                <a:schemeClr val="tx1"/>
              </a:solidFill>
            </a:endParaRPr>
          </a:p>
        </p:txBody>
      </p:sp>
      <p:pic>
        <p:nvPicPr>
          <p:cNvPr id="8" name="Content Placeholder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9969" y="2379785"/>
            <a:ext cx="3693752" cy="3716215"/>
          </a:xfrm>
          <a:prstGeom prst="rect">
            <a:avLst/>
          </a:prstGeom>
        </p:spPr>
      </p:pic>
      <p:pic>
        <p:nvPicPr>
          <p:cNvPr id="9" name="Content Placeholder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439" y="429963"/>
            <a:ext cx="2433638" cy="5666037"/>
          </a:xfrm>
          <a:prstGeom prst="rect">
            <a:avLst/>
          </a:prstGeom>
        </p:spPr>
      </p:pic>
    </p:spTree>
    <p:extLst>
      <p:ext uri="{BB962C8B-B14F-4D97-AF65-F5344CB8AC3E}">
        <p14:creationId xmlns:p14="http://schemas.microsoft.com/office/powerpoint/2010/main" val="1637633414"/>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22030" y="808892"/>
            <a:ext cx="11535507" cy="5287108"/>
          </a:xfrm>
        </p:spPr>
        <p:txBody>
          <a:bodyPr/>
          <a:lstStyle/>
          <a:p>
            <a:pPr marL="45720" indent="0" algn="ctr">
              <a:buNone/>
            </a:pPr>
            <a:r>
              <a:rPr lang="hi-IN" dirty="0">
                <a:solidFill>
                  <a:schemeClr val="tx1"/>
                </a:solidFill>
              </a:rPr>
              <a:t>पेड़ों का हरापन मनुष्यों की</a:t>
            </a:r>
          </a:p>
          <a:p>
            <a:pPr marL="45720" indent="0" algn="ctr">
              <a:buNone/>
            </a:pPr>
            <a:r>
              <a:rPr lang="hi-IN" dirty="0">
                <a:solidFill>
                  <a:schemeClr val="tx1"/>
                </a:solidFill>
              </a:rPr>
              <a:t>भूरी-भुरसट दुनिया में</a:t>
            </a:r>
          </a:p>
          <a:p>
            <a:pPr marL="45720" indent="0" algn="ctr">
              <a:buNone/>
            </a:pPr>
            <a:r>
              <a:rPr lang="hi-IN" dirty="0">
                <a:solidFill>
                  <a:schemeClr val="tx1"/>
                </a:solidFill>
              </a:rPr>
              <a:t>निचाटपन के विरुद्ध</a:t>
            </a:r>
          </a:p>
          <a:p>
            <a:pPr marL="45720" indent="0" algn="ctr">
              <a:buNone/>
            </a:pPr>
            <a:r>
              <a:rPr lang="hi-IN" dirty="0">
                <a:solidFill>
                  <a:schemeClr val="tx1"/>
                </a:solidFill>
              </a:rPr>
              <a:t>पानी की हलचल है</a:t>
            </a:r>
          </a:p>
          <a:p>
            <a:pPr marL="45720" indent="0" algn="ctr">
              <a:buNone/>
            </a:pPr>
            <a:r>
              <a:rPr lang="hi-IN" dirty="0">
                <a:solidFill>
                  <a:schemeClr val="tx1"/>
                </a:solidFill>
              </a:rPr>
              <a:t>पानी के हाथों की तरह</a:t>
            </a:r>
          </a:p>
          <a:p>
            <a:pPr marL="45720" indent="0" algn="ctr">
              <a:buNone/>
            </a:pPr>
            <a:r>
              <a:rPr lang="hi-IN" dirty="0">
                <a:solidFill>
                  <a:schemeClr val="tx1"/>
                </a:solidFill>
              </a:rPr>
              <a:t>पेड़ों की टहनियाँ</a:t>
            </a:r>
          </a:p>
          <a:p>
            <a:pPr marL="45720" indent="0" algn="ctr">
              <a:buNone/>
            </a:pPr>
            <a:r>
              <a:rPr lang="hi-IN" dirty="0">
                <a:solidFill>
                  <a:schemeClr val="tx1"/>
                </a:solidFill>
              </a:rPr>
              <a:t>लगातार हिलती हैं।</a:t>
            </a:r>
          </a:p>
          <a:p>
            <a:pPr marL="45720" indent="0" algn="ctr">
              <a:buNone/>
            </a:pPr>
            <a:r>
              <a:rPr lang="hi-IN" dirty="0">
                <a:solidFill>
                  <a:schemeClr val="tx1"/>
                </a:solidFill>
              </a:rPr>
              <a:t>और पत्तियों की स्निग्ध भाषा</a:t>
            </a:r>
          </a:p>
          <a:p>
            <a:pPr marL="45720" indent="0" algn="ctr">
              <a:buNone/>
            </a:pPr>
            <a:r>
              <a:rPr lang="hi-IN" dirty="0">
                <a:solidFill>
                  <a:schemeClr val="tx1"/>
                </a:solidFill>
              </a:rPr>
              <a:t>आदमी की आंखों को</a:t>
            </a:r>
          </a:p>
          <a:p>
            <a:pPr marL="45720" indent="0" algn="ctr">
              <a:buNone/>
            </a:pPr>
            <a:r>
              <a:rPr lang="hi-IN" dirty="0">
                <a:solidFill>
                  <a:schemeClr val="tx1"/>
                </a:solidFill>
              </a:rPr>
              <a:t>बंजर होने से रोकती है</a:t>
            </a:r>
          </a:p>
          <a:p>
            <a:endParaRPr lang="en-IN" dirty="0"/>
          </a:p>
        </p:txBody>
      </p:sp>
      <p:pic>
        <p:nvPicPr>
          <p:cNvPr id="9"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0" y="808892"/>
            <a:ext cx="3996273" cy="4911970"/>
          </a:xfrm>
          <a:prstGeom prst="rect">
            <a:avLst/>
          </a:prstGeom>
          <a:ln>
            <a:noFill/>
          </a:ln>
          <a:effectLst>
            <a:softEdge rad="112500"/>
          </a:effectLst>
        </p:spPr>
      </p:pic>
      <p:pic>
        <p:nvPicPr>
          <p:cNvPr id="12" name="Content Placeholder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9969" y="808893"/>
            <a:ext cx="3854739" cy="4724400"/>
          </a:xfrm>
          <a:prstGeom prst="rect">
            <a:avLst/>
          </a:prstGeom>
          <a:ln>
            <a:noFill/>
          </a:ln>
          <a:effectLst>
            <a:softEdge rad="112500"/>
          </a:effectLst>
        </p:spPr>
      </p:pic>
    </p:spTree>
    <p:extLst>
      <p:ext uri="{BB962C8B-B14F-4D97-AF65-F5344CB8AC3E}">
        <p14:creationId xmlns:p14="http://schemas.microsoft.com/office/powerpoint/2010/main" val="27644611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checkerboard(across)">
                                      <p:cBhvr>
                                        <p:cTn id="13" dur="500"/>
                                        <p:tgtEl>
                                          <p:spTgt spid="5">
                                            <p:txEl>
                                              <p:pRg st="2" end="2"/>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checkerboard(across)">
                                      <p:cBhvr>
                                        <p:cTn id="16" dur="500"/>
                                        <p:tgtEl>
                                          <p:spTgt spid="5">
                                            <p:txEl>
                                              <p:pRg st="3" end="3"/>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checkerboard(across)">
                                      <p:cBhvr>
                                        <p:cTn id="19" dur="500"/>
                                        <p:tgtEl>
                                          <p:spTgt spid="5">
                                            <p:txEl>
                                              <p:pRg st="4" end="4"/>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checkerboard(across)">
                                      <p:cBhvr>
                                        <p:cTn id="22" dur="500"/>
                                        <p:tgtEl>
                                          <p:spTgt spid="5">
                                            <p:txEl>
                                              <p:pRg st="5" end="5"/>
                                            </p:txEl>
                                          </p:spTgt>
                                        </p:tgtEl>
                                      </p:cBhvr>
                                    </p:animEffect>
                                  </p:childTnLst>
                                </p:cTn>
                              </p:par>
                              <p:par>
                                <p:cTn id="23" presetID="5"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checkerboard(across)">
                                      <p:cBhvr>
                                        <p:cTn id="25" dur="500"/>
                                        <p:tgtEl>
                                          <p:spTgt spid="5">
                                            <p:txEl>
                                              <p:pRg st="6" end="6"/>
                                            </p:txEl>
                                          </p:spTgt>
                                        </p:tgtEl>
                                      </p:cBhvr>
                                    </p:animEffect>
                                  </p:childTnLst>
                                </p:cTn>
                              </p:par>
                              <p:par>
                                <p:cTn id="26" presetID="5" presetClass="entr" presetSubtype="1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checkerboard(across)">
                                      <p:cBhvr>
                                        <p:cTn id="28" dur="500"/>
                                        <p:tgtEl>
                                          <p:spTgt spid="5">
                                            <p:txEl>
                                              <p:pRg st="7" end="7"/>
                                            </p:txEl>
                                          </p:spTgt>
                                        </p:tgtEl>
                                      </p:cBhvr>
                                    </p:animEffect>
                                  </p:childTnLst>
                                </p:cTn>
                              </p:par>
                              <p:par>
                                <p:cTn id="29" presetID="5" presetClass="entr" presetSubtype="1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checkerboard(across)">
                                      <p:cBhvr>
                                        <p:cTn id="31" dur="500"/>
                                        <p:tgtEl>
                                          <p:spTgt spid="5">
                                            <p:txEl>
                                              <p:pRg st="8" end="8"/>
                                            </p:txEl>
                                          </p:spTgt>
                                        </p:tgtEl>
                                      </p:cBhvr>
                                    </p:animEffect>
                                  </p:childTnLst>
                                </p:cTn>
                              </p:par>
                              <p:par>
                                <p:cTn id="32" presetID="5" presetClass="entr" presetSubtype="10" fill="hold"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checkerboard(across)">
                                      <p:cBhvr>
                                        <p:cTn id="34" dur="5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fltVal val="0"/>
                                          </p:val>
                                        </p:tav>
                                        <p:tav tm="100000">
                                          <p:val>
                                            <p:strVal val="#ppt_w"/>
                                          </p:val>
                                        </p:tav>
                                      </p:tavLst>
                                    </p:anim>
                                    <p:anim calcmode="lin" valueType="num">
                                      <p:cBhvr>
                                        <p:cTn id="40" dur="1000" fill="hold"/>
                                        <p:tgtEl>
                                          <p:spTgt spid="9"/>
                                        </p:tgtEl>
                                        <p:attrNameLst>
                                          <p:attrName>ppt_h</p:attrName>
                                        </p:attrNameLst>
                                      </p:cBhvr>
                                      <p:tavLst>
                                        <p:tav tm="0">
                                          <p:val>
                                            <p:fltVal val="0"/>
                                          </p:val>
                                        </p:tav>
                                        <p:tav tm="100000">
                                          <p:val>
                                            <p:strVal val="#ppt_h"/>
                                          </p:val>
                                        </p:tav>
                                      </p:tavLst>
                                    </p:anim>
                                    <p:anim calcmode="lin" valueType="num">
                                      <p:cBhvr>
                                        <p:cTn id="41" dur="1000" fill="hold"/>
                                        <p:tgtEl>
                                          <p:spTgt spid="9"/>
                                        </p:tgtEl>
                                        <p:attrNameLst>
                                          <p:attrName>style.rotation</p:attrName>
                                        </p:attrNameLst>
                                      </p:cBhvr>
                                      <p:tavLst>
                                        <p:tav tm="0">
                                          <p:val>
                                            <p:fltVal val="90"/>
                                          </p:val>
                                        </p:tav>
                                        <p:tav tm="100000">
                                          <p:val>
                                            <p:fltVal val="0"/>
                                          </p:val>
                                        </p:tav>
                                      </p:tavLst>
                                    </p:anim>
                                    <p:animEffect transition="in" filter="fade">
                                      <p:cBhvr>
                                        <p:cTn id="42" dur="1000"/>
                                        <p:tgtEl>
                                          <p:spTgt spid="9"/>
                                        </p:tgtEl>
                                      </p:cBhvr>
                                    </p:animEffect>
                                  </p:childTnLst>
                                </p:cTn>
                              </p:par>
                              <p:par>
                                <p:cTn id="43" presetID="3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1000" fill="hold"/>
                                        <p:tgtEl>
                                          <p:spTgt spid="12"/>
                                        </p:tgtEl>
                                        <p:attrNameLst>
                                          <p:attrName>ppt_w</p:attrName>
                                        </p:attrNameLst>
                                      </p:cBhvr>
                                      <p:tavLst>
                                        <p:tav tm="0">
                                          <p:val>
                                            <p:fltVal val="0"/>
                                          </p:val>
                                        </p:tav>
                                        <p:tav tm="100000">
                                          <p:val>
                                            <p:strVal val="#ppt_w"/>
                                          </p:val>
                                        </p:tav>
                                      </p:tavLst>
                                    </p:anim>
                                    <p:anim calcmode="lin" valueType="num">
                                      <p:cBhvr>
                                        <p:cTn id="46" dur="1000" fill="hold"/>
                                        <p:tgtEl>
                                          <p:spTgt spid="12"/>
                                        </p:tgtEl>
                                        <p:attrNameLst>
                                          <p:attrName>ppt_h</p:attrName>
                                        </p:attrNameLst>
                                      </p:cBhvr>
                                      <p:tavLst>
                                        <p:tav tm="0">
                                          <p:val>
                                            <p:fltVal val="0"/>
                                          </p:val>
                                        </p:tav>
                                        <p:tav tm="100000">
                                          <p:val>
                                            <p:strVal val="#ppt_h"/>
                                          </p:val>
                                        </p:tav>
                                      </p:tavLst>
                                    </p:anim>
                                    <p:anim calcmode="lin" valueType="num">
                                      <p:cBhvr>
                                        <p:cTn id="47" dur="1000" fill="hold"/>
                                        <p:tgtEl>
                                          <p:spTgt spid="12"/>
                                        </p:tgtEl>
                                        <p:attrNameLst>
                                          <p:attrName>style.rotation</p:attrName>
                                        </p:attrNameLst>
                                      </p:cBhvr>
                                      <p:tavLst>
                                        <p:tav tm="0">
                                          <p:val>
                                            <p:fltVal val="90"/>
                                          </p:val>
                                        </p:tav>
                                        <p:tav tm="100000">
                                          <p:val>
                                            <p:fltVal val="0"/>
                                          </p:val>
                                        </p:tav>
                                      </p:tavLst>
                                    </p:anim>
                                    <p:animEffect transition="in" filter="fade">
                                      <p:cBhvr>
                                        <p:cTn id="4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idx="1"/>
          </p:nvPr>
        </p:nvSpPr>
        <p:spPr>
          <a:xfrm>
            <a:off x="1055077" y="410919"/>
            <a:ext cx="10030925" cy="5907819"/>
          </a:xfrm>
        </p:spPr>
        <p:txBody>
          <a:bodyPr>
            <a:noAutofit/>
          </a:bodyPr>
          <a:lstStyle/>
          <a:p>
            <a:pPr marL="45720" indent="0" algn="ctr">
              <a:buNone/>
            </a:pPr>
            <a:r>
              <a:rPr lang="hi-IN" dirty="0">
                <a:solidFill>
                  <a:schemeClr val="tx1"/>
                </a:solidFill>
              </a:rPr>
              <a:t>पर आदमी पेड़ों की पसलियों</a:t>
            </a:r>
          </a:p>
          <a:p>
            <a:pPr marL="45720" indent="0" algn="ctr">
              <a:buNone/>
            </a:pPr>
            <a:r>
              <a:rPr lang="hi-IN" dirty="0">
                <a:solidFill>
                  <a:schemeClr val="tx1"/>
                </a:solidFill>
              </a:rPr>
              <a:t>तक से वसूल करता है</a:t>
            </a:r>
          </a:p>
          <a:p>
            <a:pPr marL="45720" indent="0" algn="ctr">
              <a:buNone/>
            </a:pPr>
            <a:r>
              <a:rPr lang="hi-IN" dirty="0">
                <a:solidFill>
                  <a:schemeClr val="tx1"/>
                </a:solidFill>
              </a:rPr>
              <a:t>और काठ की दोतीन चिड़ियाँ</a:t>
            </a:r>
          </a:p>
          <a:p>
            <a:pPr marL="45720" indent="0" algn="ctr">
              <a:buNone/>
            </a:pPr>
            <a:r>
              <a:rPr lang="hi-IN" dirty="0">
                <a:solidFill>
                  <a:schemeClr val="tx1"/>
                </a:solidFill>
              </a:rPr>
              <a:t>सफेद दीवार पर ठोंक देता है</a:t>
            </a:r>
          </a:p>
          <a:p>
            <a:pPr marL="45720" indent="0" algn="ctr">
              <a:buNone/>
            </a:pPr>
            <a:r>
              <a:rPr lang="hi-IN" dirty="0">
                <a:solidFill>
                  <a:schemeClr val="tx1"/>
                </a:solidFill>
              </a:rPr>
              <a:t>जबकि पेड़ चिड़ियाओं को</a:t>
            </a:r>
          </a:p>
          <a:p>
            <a:pPr marL="45720" indent="0" algn="ctr">
              <a:buNone/>
            </a:pPr>
            <a:r>
              <a:rPr lang="hi-IN" dirty="0">
                <a:solidFill>
                  <a:schemeClr val="tx1"/>
                </a:solidFill>
              </a:rPr>
              <a:t>निरन्तर अपने कन्धों पर</a:t>
            </a:r>
          </a:p>
          <a:p>
            <a:pPr marL="45720" indent="0" algn="ctr">
              <a:buNone/>
            </a:pPr>
            <a:r>
              <a:rPr lang="hi-IN" dirty="0">
                <a:solidFill>
                  <a:schemeClr val="tx1"/>
                </a:solidFill>
              </a:rPr>
              <a:t>बिठलाते हैं</a:t>
            </a:r>
          </a:p>
          <a:p>
            <a:pPr marL="45720" indent="0" algn="ctr">
              <a:buNone/>
            </a:pPr>
            <a:r>
              <a:rPr lang="hi-IN" dirty="0">
                <a:solidFill>
                  <a:schemeClr val="tx1"/>
                </a:solidFill>
              </a:rPr>
              <a:t>ताकि आदमियों के</a:t>
            </a:r>
          </a:p>
          <a:p>
            <a:pPr marL="45720" indent="0" algn="ctr">
              <a:buNone/>
            </a:pPr>
            <a:r>
              <a:rPr lang="hi-IN" dirty="0">
                <a:solidFill>
                  <a:schemeClr val="tx1"/>
                </a:solidFill>
              </a:rPr>
              <a:t>बच्चों की दिलचस्पी का दरवाज़ा</a:t>
            </a:r>
          </a:p>
          <a:p>
            <a:pPr marL="45720" indent="0" algn="ctr">
              <a:buNone/>
            </a:pPr>
            <a:r>
              <a:rPr lang="hi-IN" dirty="0">
                <a:solidFill>
                  <a:schemeClr val="tx1"/>
                </a:solidFill>
              </a:rPr>
              <a:t>खड़कता रहे</a:t>
            </a:r>
          </a:p>
          <a:p>
            <a:pPr marL="45720" indent="0" algn="ctr">
              <a:buNone/>
            </a:pPr>
            <a:r>
              <a:rPr lang="hi-IN" dirty="0">
                <a:solidFill>
                  <a:schemeClr val="tx1"/>
                </a:solidFill>
              </a:rPr>
              <a:t>और दूध के दाँतों के टूटने से पहले ही</a:t>
            </a:r>
          </a:p>
          <a:p>
            <a:pPr marL="45720" indent="0" algn="ctr">
              <a:buNone/>
            </a:pPr>
            <a:r>
              <a:rPr lang="hi-IN" dirty="0">
                <a:solidFill>
                  <a:schemeClr val="tx1"/>
                </a:solidFill>
              </a:rPr>
              <a:t>उनके </a:t>
            </a:r>
            <a:r>
              <a:rPr lang="hi-IN" dirty="0" smtClean="0">
                <a:solidFill>
                  <a:schemeClr val="tx1"/>
                </a:solidFill>
              </a:rPr>
              <a:t>कान</a:t>
            </a:r>
            <a:endParaRPr lang="en-IN" dirty="0" smtClean="0">
              <a:solidFill>
                <a:schemeClr val="tx1"/>
              </a:solidFill>
            </a:endParaRPr>
          </a:p>
          <a:p>
            <a:pPr marL="45720" indent="0" algn="ctr">
              <a:buNone/>
            </a:pPr>
            <a:r>
              <a:rPr lang="hi-IN" dirty="0" smtClean="0">
                <a:solidFill>
                  <a:schemeClr val="tx1"/>
                </a:solidFill>
              </a:rPr>
              <a:t>संगीत </a:t>
            </a:r>
            <a:r>
              <a:rPr lang="hi-IN" dirty="0">
                <a:solidFill>
                  <a:schemeClr val="tx1"/>
                </a:solidFill>
              </a:rPr>
              <a:t>के लिए बहरे नहीं हो जायें</a:t>
            </a:r>
          </a:p>
          <a:p>
            <a:endParaRPr lang="en-IN"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846" y="410919"/>
            <a:ext cx="1797550" cy="3287624"/>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34" y="2420154"/>
            <a:ext cx="1639971" cy="143766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46" y="4285397"/>
            <a:ext cx="3406231" cy="203334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5396" y="410918"/>
            <a:ext cx="2045409" cy="1720311"/>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6896" y="410918"/>
            <a:ext cx="3496338" cy="1720311"/>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5569" y="2228917"/>
            <a:ext cx="1469626" cy="1469626"/>
          </a:xfrm>
          <a:prstGeom prst="rect">
            <a:avLst/>
          </a:prstGeom>
        </p:spPr>
      </p:pic>
      <p:pic>
        <p:nvPicPr>
          <p:cNvPr id="14" name="Content Placeholder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52988" y="2228917"/>
            <a:ext cx="1433014" cy="1433014"/>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0903" y="3949227"/>
            <a:ext cx="2537183" cy="2537183"/>
          </a:xfrm>
          <a:prstGeom prst="rect">
            <a:avLst/>
          </a:prstGeom>
        </p:spPr>
      </p:pic>
    </p:spTree>
    <p:extLst>
      <p:ext uri="{BB962C8B-B14F-4D97-AF65-F5344CB8AC3E}">
        <p14:creationId xmlns:p14="http://schemas.microsoft.com/office/powerpoint/2010/main" val="1651143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par>
                                <p:cTn id="64" presetID="53" presetClass="entr" presetSubtype="16"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par>
                                <p:cTn id="69" presetID="53" presetClass="entr" presetSubtype="16" fill="hold"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animEffect transition="in" filter="fade">
                                      <p:cBhvr>
                                        <p:cTn id="73" dur="500"/>
                                        <p:tgtEl>
                                          <p:spTgt spid="9"/>
                                        </p:tgtEl>
                                      </p:cBhvr>
                                    </p:animEffect>
                                  </p:childTnLst>
                                </p:cTn>
                              </p:par>
                              <p:par>
                                <p:cTn id="74" presetID="53" presetClass="entr" presetSubtype="16"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 calcmode="lin" valueType="num">
                                      <p:cBhvr>
                                        <p:cTn id="76" dur="500" fill="hold"/>
                                        <p:tgtEl>
                                          <p:spTgt spid="10"/>
                                        </p:tgtEl>
                                        <p:attrNameLst>
                                          <p:attrName>ppt_w</p:attrName>
                                        </p:attrNameLst>
                                      </p:cBhvr>
                                      <p:tavLst>
                                        <p:tav tm="0">
                                          <p:val>
                                            <p:fltVal val="0"/>
                                          </p:val>
                                        </p:tav>
                                        <p:tav tm="100000">
                                          <p:val>
                                            <p:strVal val="#ppt_w"/>
                                          </p:val>
                                        </p:tav>
                                      </p:tavLst>
                                    </p:anim>
                                    <p:anim calcmode="lin" valueType="num">
                                      <p:cBhvr>
                                        <p:cTn id="77" dur="500" fill="hold"/>
                                        <p:tgtEl>
                                          <p:spTgt spid="10"/>
                                        </p:tgtEl>
                                        <p:attrNameLst>
                                          <p:attrName>ppt_h</p:attrName>
                                        </p:attrNameLst>
                                      </p:cBhvr>
                                      <p:tavLst>
                                        <p:tav tm="0">
                                          <p:val>
                                            <p:fltVal val="0"/>
                                          </p:val>
                                        </p:tav>
                                        <p:tav tm="100000">
                                          <p:val>
                                            <p:strVal val="#ppt_h"/>
                                          </p:val>
                                        </p:tav>
                                      </p:tavLst>
                                    </p:anim>
                                    <p:animEffect transition="in" filter="fade">
                                      <p:cBhvr>
                                        <p:cTn id="78" dur="500"/>
                                        <p:tgtEl>
                                          <p:spTgt spid="10"/>
                                        </p:tgtEl>
                                      </p:cBhvr>
                                    </p:animEffect>
                                  </p:childTnLst>
                                </p:cTn>
                              </p:par>
                              <p:par>
                                <p:cTn id="79" presetID="53" presetClass="entr" presetSubtype="16" fill="hold" nodeType="with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p:cTn id="81" dur="500" fill="hold"/>
                                        <p:tgtEl>
                                          <p:spTgt spid="15"/>
                                        </p:tgtEl>
                                        <p:attrNameLst>
                                          <p:attrName>ppt_w</p:attrName>
                                        </p:attrNameLst>
                                      </p:cBhvr>
                                      <p:tavLst>
                                        <p:tav tm="0">
                                          <p:val>
                                            <p:fltVal val="0"/>
                                          </p:val>
                                        </p:tav>
                                        <p:tav tm="100000">
                                          <p:val>
                                            <p:strVal val="#ppt_w"/>
                                          </p:val>
                                        </p:tav>
                                      </p:tavLst>
                                    </p:anim>
                                    <p:anim calcmode="lin" valueType="num">
                                      <p:cBhvr>
                                        <p:cTn id="82" dur="500" fill="hold"/>
                                        <p:tgtEl>
                                          <p:spTgt spid="15"/>
                                        </p:tgtEl>
                                        <p:attrNameLst>
                                          <p:attrName>ppt_h</p:attrName>
                                        </p:attrNameLst>
                                      </p:cBhvr>
                                      <p:tavLst>
                                        <p:tav tm="0">
                                          <p:val>
                                            <p:fltVal val="0"/>
                                          </p:val>
                                        </p:tav>
                                        <p:tav tm="100000">
                                          <p:val>
                                            <p:strVal val="#ppt_h"/>
                                          </p:val>
                                        </p:tav>
                                      </p:tavLst>
                                    </p:anim>
                                    <p:animEffect transition="in" filter="fade">
                                      <p:cBhvr>
                                        <p:cTn id="83" dur="500"/>
                                        <p:tgtEl>
                                          <p:spTgt spid="15"/>
                                        </p:tgtEl>
                                      </p:cBhvr>
                                    </p:animEffect>
                                  </p:childTnLst>
                                </p:cTn>
                              </p:par>
                              <p:par>
                                <p:cTn id="84" presetID="53" presetClass="entr" presetSubtype="16" fill="hold" nodeType="withEffect">
                                  <p:stCondLst>
                                    <p:cond delay="0"/>
                                  </p:stCondLst>
                                  <p:childTnLst>
                                    <p:set>
                                      <p:cBhvr>
                                        <p:cTn id="85" dur="1" fill="hold">
                                          <p:stCondLst>
                                            <p:cond delay="0"/>
                                          </p:stCondLst>
                                        </p:cTn>
                                        <p:tgtEl>
                                          <p:spTgt spid="14"/>
                                        </p:tgtEl>
                                        <p:attrNameLst>
                                          <p:attrName>style.visibility</p:attrName>
                                        </p:attrNameLst>
                                      </p:cBhvr>
                                      <p:to>
                                        <p:strVal val="visible"/>
                                      </p:to>
                                    </p:set>
                                    <p:anim calcmode="lin" valueType="num">
                                      <p:cBhvr>
                                        <p:cTn id="86" dur="500" fill="hold"/>
                                        <p:tgtEl>
                                          <p:spTgt spid="14"/>
                                        </p:tgtEl>
                                        <p:attrNameLst>
                                          <p:attrName>ppt_w</p:attrName>
                                        </p:attrNameLst>
                                      </p:cBhvr>
                                      <p:tavLst>
                                        <p:tav tm="0">
                                          <p:val>
                                            <p:fltVal val="0"/>
                                          </p:val>
                                        </p:tav>
                                        <p:tav tm="100000">
                                          <p:val>
                                            <p:strVal val="#ppt_w"/>
                                          </p:val>
                                        </p:tav>
                                      </p:tavLst>
                                    </p:anim>
                                    <p:anim calcmode="lin" valueType="num">
                                      <p:cBhvr>
                                        <p:cTn id="87" dur="500" fill="hold"/>
                                        <p:tgtEl>
                                          <p:spTgt spid="14"/>
                                        </p:tgtEl>
                                        <p:attrNameLst>
                                          <p:attrName>ppt_h</p:attrName>
                                        </p:attrNameLst>
                                      </p:cBhvr>
                                      <p:tavLst>
                                        <p:tav tm="0">
                                          <p:val>
                                            <p:fltVal val="0"/>
                                          </p:val>
                                        </p:tav>
                                        <p:tav tm="100000">
                                          <p:val>
                                            <p:strVal val="#ppt_h"/>
                                          </p:val>
                                        </p:tav>
                                      </p:tavLst>
                                    </p:anim>
                                    <p:animEffect transition="in" filter="fade">
                                      <p:cBhvr>
                                        <p:cTn id="88" dur="500"/>
                                        <p:tgtEl>
                                          <p:spTgt spid="14"/>
                                        </p:tgtEl>
                                      </p:cBhvr>
                                    </p:animEffect>
                                  </p:childTnLst>
                                </p:cTn>
                              </p:par>
                              <p:par>
                                <p:cTn id="89" presetID="53" presetClass="entr" presetSubtype="16" fill="hold" nodeType="with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p:cTn id="91" dur="500" fill="hold"/>
                                        <p:tgtEl>
                                          <p:spTgt spid="13"/>
                                        </p:tgtEl>
                                        <p:attrNameLst>
                                          <p:attrName>ppt_w</p:attrName>
                                        </p:attrNameLst>
                                      </p:cBhvr>
                                      <p:tavLst>
                                        <p:tav tm="0">
                                          <p:val>
                                            <p:fltVal val="0"/>
                                          </p:val>
                                        </p:tav>
                                        <p:tav tm="100000">
                                          <p:val>
                                            <p:strVal val="#ppt_w"/>
                                          </p:val>
                                        </p:tav>
                                      </p:tavLst>
                                    </p:anim>
                                    <p:anim calcmode="lin" valueType="num">
                                      <p:cBhvr>
                                        <p:cTn id="92" dur="500" fill="hold"/>
                                        <p:tgtEl>
                                          <p:spTgt spid="13"/>
                                        </p:tgtEl>
                                        <p:attrNameLst>
                                          <p:attrName>ppt_h</p:attrName>
                                        </p:attrNameLst>
                                      </p:cBhvr>
                                      <p:tavLst>
                                        <p:tav tm="0">
                                          <p:val>
                                            <p:fltVal val="0"/>
                                          </p:val>
                                        </p:tav>
                                        <p:tav tm="100000">
                                          <p:val>
                                            <p:strVal val="#ppt_h"/>
                                          </p:val>
                                        </p:tav>
                                      </p:tavLst>
                                    </p:anim>
                                    <p:animEffect transition="in" filter="fade">
                                      <p:cBhvr>
                                        <p:cTn id="93" dur="500"/>
                                        <p:tgtEl>
                                          <p:spTgt spid="13"/>
                                        </p:tgtEl>
                                      </p:cBhvr>
                                    </p:animEffect>
                                  </p:childTnLst>
                                </p:cTn>
                              </p:par>
                              <p:par>
                                <p:cTn id="94" presetID="53" presetClass="entr" presetSubtype="16" fill="hold" nodeType="withEffect">
                                  <p:stCondLst>
                                    <p:cond delay="0"/>
                                  </p:stCondLst>
                                  <p:childTnLst>
                                    <p:set>
                                      <p:cBhvr>
                                        <p:cTn id="95" dur="1" fill="hold">
                                          <p:stCondLst>
                                            <p:cond delay="0"/>
                                          </p:stCondLst>
                                        </p:cTn>
                                        <p:tgtEl>
                                          <p:spTgt spid="12"/>
                                        </p:tgtEl>
                                        <p:attrNameLst>
                                          <p:attrName>style.visibility</p:attrName>
                                        </p:attrNameLst>
                                      </p:cBhvr>
                                      <p:to>
                                        <p:strVal val="visible"/>
                                      </p:to>
                                    </p:set>
                                    <p:anim calcmode="lin" valueType="num">
                                      <p:cBhvr>
                                        <p:cTn id="96" dur="500" fill="hold"/>
                                        <p:tgtEl>
                                          <p:spTgt spid="12"/>
                                        </p:tgtEl>
                                        <p:attrNameLst>
                                          <p:attrName>ppt_w</p:attrName>
                                        </p:attrNameLst>
                                      </p:cBhvr>
                                      <p:tavLst>
                                        <p:tav tm="0">
                                          <p:val>
                                            <p:fltVal val="0"/>
                                          </p:val>
                                        </p:tav>
                                        <p:tav tm="100000">
                                          <p:val>
                                            <p:strVal val="#ppt_w"/>
                                          </p:val>
                                        </p:tav>
                                      </p:tavLst>
                                    </p:anim>
                                    <p:anim calcmode="lin" valueType="num">
                                      <p:cBhvr>
                                        <p:cTn id="97" dur="500" fill="hold"/>
                                        <p:tgtEl>
                                          <p:spTgt spid="12"/>
                                        </p:tgtEl>
                                        <p:attrNameLst>
                                          <p:attrName>ppt_h</p:attrName>
                                        </p:attrNameLst>
                                      </p:cBhvr>
                                      <p:tavLst>
                                        <p:tav tm="0">
                                          <p:val>
                                            <p:fltVal val="0"/>
                                          </p:val>
                                        </p:tav>
                                        <p:tav tm="100000">
                                          <p:val>
                                            <p:strVal val="#ppt_h"/>
                                          </p:val>
                                        </p:tav>
                                      </p:tavLst>
                                    </p:anim>
                                    <p:animEffect transition="in" filter="fade">
                                      <p:cBhvr>
                                        <p:cTn id="9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049215" y="416169"/>
            <a:ext cx="9872871" cy="4038600"/>
          </a:xfrm>
        </p:spPr>
        <p:txBody>
          <a:bodyPr/>
          <a:lstStyle/>
          <a:p>
            <a:pPr marL="45720" indent="0" algn="ctr">
              <a:buNone/>
            </a:pPr>
            <a:r>
              <a:rPr lang="hi-IN" dirty="0">
                <a:solidFill>
                  <a:schemeClr val="tx1"/>
                </a:solidFill>
              </a:rPr>
              <a:t>पर पेड़ पहाड़ों पर</a:t>
            </a:r>
          </a:p>
          <a:p>
            <a:pPr marL="45720" indent="0" algn="ctr">
              <a:buNone/>
            </a:pPr>
            <a:r>
              <a:rPr lang="hi-IN" dirty="0">
                <a:solidFill>
                  <a:schemeClr val="tx1"/>
                </a:solidFill>
              </a:rPr>
              <a:t>बबर शेर की तरह</a:t>
            </a:r>
          </a:p>
          <a:p>
            <a:pPr marL="45720" indent="0" algn="ctr">
              <a:buNone/>
            </a:pPr>
            <a:r>
              <a:rPr lang="hi-IN" dirty="0">
                <a:solidFill>
                  <a:schemeClr val="tx1"/>
                </a:solidFill>
              </a:rPr>
              <a:t>शान से खड़े रहते </a:t>
            </a:r>
            <a:r>
              <a:rPr lang="hi-IN" dirty="0" smtClean="0">
                <a:solidFill>
                  <a:schemeClr val="tx1"/>
                </a:solidFill>
              </a:rPr>
              <a:t>हैं</a:t>
            </a:r>
            <a:endParaRPr lang="hi-IN" dirty="0">
              <a:solidFill>
                <a:schemeClr val="tx1"/>
              </a:solidFill>
            </a:endParaRPr>
          </a:p>
          <a:p>
            <a:pPr marL="45720" indent="0" algn="ctr">
              <a:buNone/>
            </a:pPr>
            <a:r>
              <a:rPr lang="hi-IN" dirty="0">
                <a:solidFill>
                  <a:schemeClr val="tx1"/>
                </a:solidFill>
              </a:rPr>
              <a:t>और आदमी की मौजूदगी</a:t>
            </a:r>
          </a:p>
          <a:p>
            <a:pPr marL="45720" indent="0" algn="ctr">
              <a:buNone/>
            </a:pPr>
            <a:r>
              <a:rPr lang="hi-IN" dirty="0">
                <a:solidFill>
                  <a:schemeClr val="tx1"/>
                </a:solidFill>
              </a:rPr>
              <a:t>उन्हें और भी बड़ा पेड़ बनाती </a:t>
            </a:r>
            <a:r>
              <a:rPr lang="hi-IN" dirty="0" smtClean="0">
                <a:solidFill>
                  <a:schemeClr val="tx1"/>
                </a:solidFill>
              </a:rPr>
              <a:t>है</a:t>
            </a:r>
            <a:endParaRPr lang="hi-IN" dirty="0">
              <a:solidFill>
                <a:schemeClr val="tx1"/>
              </a:solidFill>
            </a:endParaRPr>
          </a:p>
          <a:p>
            <a:endParaRPr lang="en-IN"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516" y="2901856"/>
            <a:ext cx="5468203" cy="3429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1362" y="2901856"/>
            <a:ext cx="5531122" cy="3429000"/>
          </a:xfrm>
          <a:prstGeom prst="rect">
            <a:avLst/>
          </a:prstGeom>
        </p:spPr>
      </p:pic>
    </p:spTree>
    <p:extLst>
      <p:ext uri="{BB962C8B-B14F-4D97-AF65-F5344CB8AC3E}">
        <p14:creationId xmlns:p14="http://schemas.microsoft.com/office/powerpoint/2010/main" val="26877542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p:cTn id="1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p:cTn id="15"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p:cTn id="19"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p:cTn id="23"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par>
                                <p:cTn id="30" presetID="21" presetClass="entr" presetSubtype="1"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7044" y="394648"/>
            <a:ext cx="9872871" cy="4038600"/>
          </a:xfrm>
        </p:spPr>
        <p:txBody>
          <a:bodyPr/>
          <a:lstStyle/>
          <a:p>
            <a:pPr marL="45720" indent="0" algn="ctr">
              <a:buNone/>
            </a:pPr>
            <a:r>
              <a:rPr lang="hi-IN" dirty="0">
                <a:solidFill>
                  <a:schemeClr val="tx1"/>
                </a:solidFill>
              </a:rPr>
              <a:t>फिर भी आदमी बौना नहीं लगे</a:t>
            </a:r>
          </a:p>
          <a:p>
            <a:pPr marL="45720" indent="0" algn="ctr">
              <a:buNone/>
            </a:pPr>
            <a:r>
              <a:rPr lang="hi-IN" dirty="0">
                <a:solidFill>
                  <a:schemeClr val="tx1"/>
                </a:solidFill>
              </a:rPr>
              <a:t>इसलिए पेड़ अपनी टहनियों को झुका देते हैं।</a:t>
            </a:r>
          </a:p>
          <a:p>
            <a:pPr marL="45720" indent="0" algn="ctr">
              <a:buNone/>
            </a:pPr>
            <a:r>
              <a:rPr lang="hi-IN" dirty="0">
                <a:solidFill>
                  <a:schemeClr val="tx1"/>
                </a:solidFill>
              </a:rPr>
              <a:t>और बच्चों को फल</a:t>
            </a:r>
          </a:p>
          <a:p>
            <a:pPr marL="45720" indent="0" algn="ctr">
              <a:buNone/>
            </a:pPr>
            <a:r>
              <a:rPr lang="hi-IN" dirty="0">
                <a:solidFill>
                  <a:schemeClr val="tx1"/>
                </a:solidFill>
              </a:rPr>
              <a:t>स्त्रियों को फूल</a:t>
            </a:r>
          </a:p>
          <a:p>
            <a:pPr marL="45720" indent="0" algn="ctr">
              <a:buNone/>
            </a:pPr>
            <a:r>
              <a:rPr lang="hi-IN" dirty="0">
                <a:solidFill>
                  <a:schemeClr val="tx1"/>
                </a:solidFill>
              </a:rPr>
              <a:t>और चाहने पर प्रेम के लिए</a:t>
            </a:r>
          </a:p>
          <a:p>
            <a:pPr marL="45720" indent="0" algn="ctr">
              <a:buNone/>
            </a:pPr>
            <a:r>
              <a:rPr lang="hi-IN" dirty="0">
                <a:solidFill>
                  <a:schemeClr val="tx1"/>
                </a:solidFill>
              </a:rPr>
              <a:t>छह के अलावा</a:t>
            </a:r>
          </a:p>
          <a:p>
            <a:pPr marL="45720" indent="0" algn="ctr">
              <a:buNone/>
            </a:pPr>
            <a:r>
              <a:rPr lang="hi-IN" dirty="0">
                <a:solidFill>
                  <a:schemeClr val="tx1"/>
                </a:solidFill>
              </a:rPr>
              <a:t>थोड़ी सी आड़ भी देते हैं</a:t>
            </a:r>
          </a:p>
          <a:p>
            <a:endParaRPr lang="en-IN"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055" y="1282890"/>
            <a:ext cx="4079467" cy="5281683"/>
          </a:xfrm>
          <a:prstGeom prst="rect">
            <a:avLst/>
          </a:prstGeom>
          <a:ln>
            <a:noFill/>
          </a:ln>
          <a:effectLst>
            <a:softEdge rad="112500"/>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437" y="1595651"/>
            <a:ext cx="3927524" cy="4764206"/>
          </a:xfrm>
          <a:prstGeom prst="rect">
            <a:avLst/>
          </a:prstGeom>
          <a:ln>
            <a:noFill/>
          </a:ln>
          <a:effectLst>
            <a:softEdge rad="112500"/>
          </a:effectLst>
        </p:spPr>
      </p:pic>
    </p:spTree>
    <p:extLst>
      <p:ext uri="{BB962C8B-B14F-4D97-AF65-F5344CB8AC3E}">
        <p14:creationId xmlns:p14="http://schemas.microsoft.com/office/powerpoint/2010/main" val="40783277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3" end="3"/>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3">
                                            <p:txEl>
                                              <p:pRg st="4" end="4"/>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5" end="5"/>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8"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9" dur="10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hi-IN" dirty="0"/>
              <a:t>केंद्रीय भाव </a:t>
            </a:r>
            <a:r>
              <a:rPr lang="hi-IN" dirty="0" smtClean="0"/>
              <a:t>:</a:t>
            </a:r>
            <a:r>
              <a:rPr lang="en-IN" dirty="0" smtClean="0"/>
              <a:t>-</a:t>
            </a:r>
            <a:r>
              <a:rPr lang="hi-IN" dirty="0"/>
              <a:t/>
            </a:r>
            <a:br>
              <a:rPr lang="hi-IN" dirty="0"/>
            </a:br>
            <a:endParaRPr lang="en-IN" dirty="0"/>
          </a:p>
        </p:txBody>
      </p:sp>
      <p:sp>
        <p:nvSpPr>
          <p:cNvPr id="5" name="Content Placeholder 4"/>
          <p:cNvSpPr>
            <a:spLocks noGrp="1"/>
          </p:cNvSpPr>
          <p:nvPr>
            <p:ph idx="1"/>
          </p:nvPr>
        </p:nvSpPr>
        <p:spPr>
          <a:xfrm>
            <a:off x="1145649" y="1675263"/>
            <a:ext cx="9872871" cy="3900555"/>
          </a:xfrm>
          <a:prstGeom prst="rect">
            <a:avLst/>
          </a:prstGeom>
        </p:spPr>
        <p:txBody>
          <a:bodyPr>
            <a:spAutoFit/>
          </a:bodyPr>
          <a:lstStyle/>
          <a:p>
            <a:pPr marL="45720" indent="0" algn="ctr">
              <a:buNone/>
            </a:pPr>
            <a:r>
              <a:rPr lang="hi-IN" sz="2400" dirty="0" smtClean="0">
                <a:solidFill>
                  <a:schemeClr val="tx1"/>
                </a:solidFill>
              </a:rPr>
              <a:t>पर्यावरण </a:t>
            </a:r>
            <a:r>
              <a:rPr lang="hi-IN" sz="2400" dirty="0">
                <a:solidFill>
                  <a:schemeClr val="tx1"/>
                </a:solidFill>
              </a:rPr>
              <a:t>बोध देने वाली इस कविता में वर्तमान जीवन की समस्या का अंकन हुआ है। पेड़ मनुष्य के जीवन के लिए उपयुक्त होते हैं, उसके परिवार के सदस्य होते हैं। लेकिन मनुष्य उसे दूर ही रखता है। पेड़ आदमी को आदमीपन के नजदीक लाने की कोशिश करता है। पेड़ आदमी को फलफूल, रस, गंधआनंद, सौंदर्य गीत, संगीत, छहप्रेमियों को ओट देता हैं। आदमी को उसके बौनेपन का एहसास न हो इसलिए वह स्वयं झुक जाता है। शालीन आज्ञाकारी परोपकारी पेड़ को मनुष्य क्या देता है? वह तो उसके अंगअंग काटकर खूब वसूली करता है। कवि ने मनुष्य की निष्ठुरता, विध्वंसक, प्रवृति रूखा व्यवहार, अदूरदर्शिता पर प्रकाश डाला है। कविता की भाषा सपाट बयानी, फिर भी भाव सौंदर्य को व्यक्त करने में सक्षम है।</a:t>
            </a:r>
          </a:p>
          <a:p>
            <a:endParaRPr lang="en-IN" dirty="0"/>
          </a:p>
        </p:txBody>
      </p:sp>
    </p:spTree>
    <p:extLst>
      <p:ext uri="{BB962C8B-B14F-4D97-AF65-F5344CB8AC3E}">
        <p14:creationId xmlns:p14="http://schemas.microsoft.com/office/powerpoint/2010/main" val="10308469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Basis</Template>
  <TotalTime>139</TotalTime>
  <Words>430</Words>
  <Application>Microsoft Office PowerPoint</Application>
  <PresentationFormat>Widescreen</PresentationFormat>
  <Paragraphs>54</Paragraphs>
  <Slides>10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Corbel</vt:lpstr>
      <vt:lpstr>Mangal</vt:lpstr>
      <vt:lpstr>Basis</vt:lpstr>
      <vt:lpstr>पेड़</vt:lpstr>
      <vt:lpstr>चंद्रकांत देवताले </vt:lpstr>
      <vt:lpstr>पेड़ :-</vt:lpstr>
      <vt:lpstr>PowerPoint Presentation</vt:lpstr>
      <vt:lpstr>PowerPoint Presentation</vt:lpstr>
      <vt:lpstr>PowerPoint Presentation</vt:lpstr>
      <vt:lpstr>PowerPoint Presentation</vt:lpstr>
      <vt:lpstr>PowerPoint Presentation</vt:lpstr>
      <vt:lpstr>केंद्रीय भाव :- </vt:lpstr>
      <vt:lpstr>धन्यवाद</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पेड़</dc:title>
  <dc:creator>dhananjay gohad</dc:creator>
  <cp:lastModifiedBy>dhananjay gohad</cp:lastModifiedBy>
  <cp:revision>18</cp:revision>
  <dcterms:created xsi:type="dcterms:W3CDTF">2018-11-10T12:03:16Z</dcterms:created>
  <dcterms:modified xsi:type="dcterms:W3CDTF">2018-11-10T18:57:50Z</dcterms:modified>
</cp:coreProperties>
</file>